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58" r:id="rId4"/>
    <p:sldId id="265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5730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813140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6509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7918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847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138163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078673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19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1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Text Placeholder 5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241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5891060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4093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8961568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84285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07614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3203018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0186455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5727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1770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9396806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0970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5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9599-75FA-4F65-A077-55E1FD1A85A3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D96C-2B44-4445-B143-78645AE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Z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ckwell"/>
                <a:cs typeface="Times New Roman" panose="02020603050405020304" pitchFamily="18" charset="0"/>
              </a:rPr>
              <a:t>Contoso</a:t>
            </a:r>
            <a:r>
              <a:rPr lang="en-Z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1100" i="1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28983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24444"/>
          <a:stretch>
            <a:fillRect/>
          </a:stretch>
        </p:blipFill>
        <p:spPr>
          <a:xfrm>
            <a:off x="929640" y="0"/>
            <a:ext cx="5257800" cy="6858000"/>
          </a:xfrm>
        </p:spPr>
      </p:pic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B8E676E3-FB1C-634E-A9D8-18085C984F5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498078" y="4327207"/>
            <a:ext cx="4071937" cy="3303587"/>
          </a:xfrm>
        </p:spPr>
        <p:txBody>
          <a:bodyPr>
            <a:noAutofit/>
          </a:bodyPr>
          <a:lstStyle/>
          <a:p>
            <a:r>
              <a:rPr lang="en-US" sz="1800" b="1" dirty="0"/>
              <a:t>Serve in your field of study abroad or via </a:t>
            </a:r>
            <a:r>
              <a:rPr lang="en-US" sz="1800" b="1" dirty="0" smtClean="0"/>
              <a:t>telecommuting</a:t>
            </a:r>
          </a:p>
          <a:p>
            <a:r>
              <a:rPr lang="en-US" sz="1800" b="1" dirty="0" smtClean="0"/>
              <a:t>Professional </a:t>
            </a:r>
            <a:r>
              <a:rPr lang="en-US" sz="1800" b="1" dirty="0"/>
              <a:t>Development Trainings</a:t>
            </a:r>
          </a:p>
          <a:p>
            <a:r>
              <a:rPr lang="en-US" sz="1800" b="1" dirty="0"/>
              <a:t>Missionary Service</a:t>
            </a:r>
          </a:p>
          <a:p>
            <a:r>
              <a:rPr lang="en-US" sz="1800" b="1" dirty="0"/>
              <a:t>Child Sponsorship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ECAD5706-E9F8-6746-8560-1CC21AA84A8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12353" y="864076"/>
            <a:ext cx="4243388" cy="3305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 are a diverse group of believers serving alongside our global brothers and sisters to </a:t>
            </a:r>
            <a:r>
              <a:rPr lang="en-US" dirty="0" smtClean="0"/>
              <a:t>help </a:t>
            </a:r>
            <a:r>
              <a:rPr lang="en-US" dirty="0" smtClean="0">
                <a:solidFill>
                  <a:srgbClr val="FF0000"/>
                </a:solidFill>
              </a:rPr>
              <a:t>women and children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in </a:t>
            </a:r>
            <a:r>
              <a:rPr lang="en-US" b="1" dirty="0"/>
              <a:t>Zambia</a:t>
            </a:r>
            <a:r>
              <a:rPr lang="en-US" dirty="0"/>
              <a:t> and </a:t>
            </a:r>
            <a:r>
              <a:rPr lang="en-US" b="1" dirty="0"/>
              <a:t>India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Started by Melissa Davis Stuebing in 2007.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 believe in connecting your field of study to the mission field and giving tangible ways to use what God has put inside of you to help other people.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FF676A8E-576B-6D42-BD7D-6EE95E3DE89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264082" y="254000"/>
            <a:ext cx="4694237" cy="904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Rockwell" panose="02060603020205020403" pitchFamily="18" charset="0"/>
              </a:rPr>
              <a:t>CoLaborers</a:t>
            </a:r>
            <a:r>
              <a:rPr lang="en-US" sz="2800" b="1" dirty="0" smtClean="0">
                <a:latin typeface="Rockwell" panose="02060603020205020403" pitchFamily="18" charset="0"/>
              </a:rPr>
              <a:t> International</a:t>
            </a:r>
            <a:endParaRPr lang="en-US" sz="2800" b="1" dirty="0">
              <a:latin typeface="Rockwell" panose="02060603020205020403" pitchFamily="18" charset="0"/>
            </a:endParaRPr>
          </a:p>
        </p:txBody>
      </p:sp>
      <p:sp>
        <p:nvSpPr>
          <p:cNvPr id="7" name="Title 6" hidden="1">
            <a:extLst>
              <a:ext uri="{FF2B5EF4-FFF2-40B4-BE49-F238E27FC236}">
                <a16:creationId xmlns="" xmlns:a16="http://schemas.microsoft.com/office/drawing/2014/main" id="{D67182A4-D17D-4F6A-B389-045E096E89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70" name="Rectangle 69" descr="black accent box">
            <a:extLst>
              <a:ext uri="{FF2B5EF4-FFF2-40B4-BE49-F238E27FC236}">
                <a16:creationId xmlns="" xmlns:a16="http://schemas.microsoft.com/office/drawing/2014/main" id="{55268785-0FFD-9943-B7D3-0047B032A348}"/>
              </a:ext>
            </a:extLst>
          </p:cNvPr>
          <p:cNvSpPr/>
          <p:nvPr/>
        </p:nvSpPr>
        <p:spPr>
          <a:xfrm>
            <a:off x="266542" y="2946400"/>
            <a:ext cx="332898" cy="28336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Rectangle 70" descr="black accent box">
            <a:extLst>
              <a:ext uri="{FF2B5EF4-FFF2-40B4-BE49-F238E27FC236}">
                <a16:creationId xmlns="" xmlns:a16="http://schemas.microsoft.com/office/drawing/2014/main" id="{9FBAC350-ACFC-494F-817D-DD1F63D2B8A8}"/>
              </a:ext>
            </a:extLst>
          </p:cNvPr>
          <p:cNvSpPr/>
          <p:nvPr/>
        </p:nvSpPr>
        <p:spPr>
          <a:xfrm>
            <a:off x="6517640" y="864076"/>
            <a:ext cx="342108" cy="31517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534047" y="706119"/>
            <a:ext cx="223123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62" y="5375714"/>
            <a:ext cx="1415664" cy="12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0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1" y="432000"/>
            <a:ext cx="5714800" cy="432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Rockwell" panose="02060603020205020403" pitchFamily="18" charset="0"/>
              </a:rPr>
              <a:t>HOPE FOR INDIA</a:t>
            </a:r>
            <a:endParaRPr lang="en-US" dirty="0">
              <a:solidFill>
                <a:schemeClr val="tx2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6681" y="1391920"/>
            <a:ext cx="5874599" cy="21844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Gill Sans"/>
              </a:rPr>
              <a:t>Child Sponsorship Program (2009-current) – </a:t>
            </a:r>
            <a:r>
              <a:rPr lang="en-US" sz="2400" b="1" dirty="0" smtClean="0">
                <a:latin typeface="Gill Sans"/>
              </a:rPr>
              <a:t>all </a:t>
            </a:r>
            <a:r>
              <a:rPr lang="en-US" sz="2400" dirty="0" smtClean="0">
                <a:latin typeface="Gill Sans"/>
              </a:rPr>
              <a:t>children sponsored.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Gill Sans"/>
              </a:rPr>
              <a:t>HOW DO WE REACH MORE?</a:t>
            </a:r>
          </a:p>
          <a:p>
            <a:r>
              <a:rPr lang="en-US" sz="2400" b="1" dirty="0" smtClean="0">
                <a:latin typeface="Gill Sans"/>
              </a:rPr>
              <a:t>In 2015, </a:t>
            </a:r>
            <a:r>
              <a:rPr lang="en-US" sz="2400" dirty="0" smtClean="0">
                <a:latin typeface="Gill Sans"/>
              </a:rPr>
              <a:t>while walking in the slums we had a vision to start a mobile outdoor school.</a:t>
            </a:r>
          </a:p>
          <a:p>
            <a:r>
              <a:rPr lang="en-US" sz="2400" b="1" dirty="0" smtClean="0">
                <a:latin typeface="Gill Sans"/>
              </a:rPr>
              <a:t>2018, </a:t>
            </a:r>
            <a:r>
              <a:rPr lang="en-US" sz="2400" dirty="0" smtClean="0">
                <a:latin typeface="Gill Sans"/>
              </a:rPr>
              <a:t>started a mobile outdoor slum school to bring education into areas without any schools.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24100" y="264158"/>
            <a:ext cx="4829030" cy="36143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3" r="1513" b="28225"/>
          <a:stretch/>
        </p:blipFill>
        <p:spPr>
          <a:xfrm>
            <a:off x="556681" y="3642043"/>
            <a:ext cx="6071009" cy="2939119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824100" y="3984838"/>
            <a:ext cx="5168900" cy="2596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Gill Sans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Gill Sans"/>
              </a:rPr>
            </a:br>
            <a:r>
              <a:rPr lang="en-US" sz="1800" dirty="0" smtClean="0">
                <a:solidFill>
                  <a:schemeClr val="tx1"/>
                </a:solidFill>
                <a:latin typeface="Gill Sans"/>
              </a:rPr>
              <a:t>Curriculum jointly developed together by </a:t>
            </a:r>
            <a:br>
              <a:rPr lang="en-US" sz="1800" dirty="0" smtClean="0">
                <a:solidFill>
                  <a:schemeClr val="tx1"/>
                </a:solidFill>
                <a:latin typeface="Gill Sans"/>
              </a:rPr>
            </a:br>
            <a:r>
              <a:rPr lang="en-US" sz="1800" dirty="0" smtClean="0">
                <a:solidFill>
                  <a:schemeClr val="tx1"/>
                </a:solidFill>
                <a:latin typeface="Gill Sans"/>
              </a:rPr>
              <a:t>Sarah </a:t>
            </a:r>
            <a:r>
              <a:rPr lang="en-US" sz="1800" dirty="0" err="1" smtClean="0">
                <a:solidFill>
                  <a:schemeClr val="tx1"/>
                </a:solidFill>
                <a:latin typeface="Gill Sans"/>
              </a:rPr>
              <a:t>Pinard</a:t>
            </a:r>
            <a:r>
              <a:rPr lang="en-US" sz="1800" dirty="0" smtClean="0">
                <a:solidFill>
                  <a:schemeClr val="tx1"/>
                </a:solidFill>
                <a:latin typeface="Gill Sans"/>
              </a:rPr>
              <a:t>, special educator and curriculum author in state of PA and </a:t>
            </a:r>
            <a:r>
              <a:rPr lang="en-US" sz="1800" dirty="0" err="1" smtClean="0">
                <a:solidFill>
                  <a:schemeClr val="tx1"/>
                </a:solidFill>
                <a:latin typeface="Gill Sans"/>
              </a:rPr>
              <a:t>Karuna</a:t>
            </a:r>
            <a:r>
              <a:rPr lang="en-US" sz="1800" dirty="0" smtClean="0">
                <a:solidFill>
                  <a:schemeClr val="tx1"/>
                </a:solidFill>
                <a:latin typeface="Gill Sans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Gill Sans"/>
              </a:rPr>
              <a:t>Annavarapu</a:t>
            </a:r>
            <a:r>
              <a:rPr lang="en-US" sz="1800" dirty="0" smtClean="0">
                <a:solidFill>
                  <a:schemeClr val="tx1"/>
                </a:solidFill>
                <a:latin typeface="Gill Sans"/>
              </a:rPr>
              <a:t>, elementary education teacher in India. </a:t>
            </a:r>
          </a:p>
          <a:p>
            <a:pPr marL="266700" lvl="1" indent="0">
              <a:buNone/>
            </a:pPr>
            <a:endParaRPr lang="en-US" sz="1800" dirty="0">
              <a:solidFill>
                <a:schemeClr val="tx1"/>
              </a:solidFill>
              <a:latin typeface="Gill Sans"/>
            </a:endParaRPr>
          </a:p>
          <a:p>
            <a:pPr marL="266700" lvl="1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Gill Sans"/>
              </a:rPr>
              <a:t>Teams have included Americans and Indians education volunteers and this year, </a:t>
            </a:r>
            <a:r>
              <a:rPr lang="en-US" sz="1800" b="1" dirty="0" smtClean="0">
                <a:solidFill>
                  <a:srgbClr val="FF0000"/>
                </a:solidFill>
                <a:latin typeface="Gill Sans"/>
              </a:rPr>
              <a:t>also Zambians!</a:t>
            </a:r>
          </a:p>
          <a:p>
            <a:pPr marL="266700" lvl="1" indent="0">
              <a:buNone/>
            </a:pPr>
            <a:endParaRPr lang="en-US" sz="18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8" name="Rectangle 7" descr="black accent box">
            <a:extLst>
              <a:ext uri="{FF2B5EF4-FFF2-40B4-BE49-F238E27FC236}">
                <a16:creationId xmlns="" xmlns:a16="http://schemas.microsoft.com/office/drawing/2014/main" id="{9FBAC350-ACFC-494F-817D-DD1F63D2B8A8}"/>
              </a:ext>
            </a:extLst>
          </p:cNvPr>
          <p:cNvSpPr/>
          <p:nvPr/>
        </p:nvSpPr>
        <p:spPr>
          <a:xfrm rot="16200000">
            <a:off x="4262260" y="-721417"/>
            <a:ext cx="233400" cy="35356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1" y="432000"/>
            <a:ext cx="5714800" cy="432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  <a:latin typeface="+mj-lt"/>
              </a:rPr>
              <a:t>ZAMBIA, AFRICA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893" y="1542480"/>
            <a:ext cx="5668387" cy="203384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Gill Sans"/>
              </a:rPr>
              <a:t>2012</a:t>
            </a:r>
            <a:r>
              <a:rPr lang="en-US" sz="2400" dirty="0" smtClean="0">
                <a:latin typeface="Gill Sans"/>
              </a:rPr>
              <a:t> - Started assisting </a:t>
            </a:r>
            <a:r>
              <a:rPr lang="en-US" sz="2400" dirty="0" err="1" smtClean="0">
                <a:latin typeface="Gill Sans"/>
              </a:rPr>
              <a:t>Chisomo</a:t>
            </a:r>
            <a:r>
              <a:rPr lang="en-US" sz="2400" dirty="0" smtClean="0">
                <a:latin typeface="Gill Sans"/>
              </a:rPr>
              <a:t> Centers in reaching street children &amp; empowering women.</a:t>
            </a:r>
          </a:p>
          <a:p>
            <a:pPr lvl="1"/>
            <a:r>
              <a:rPr lang="en-US" sz="2000" dirty="0" smtClean="0">
                <a:latin typeface="Gill Sans"/>
              </a:rPr>
              <a:t>Interns, missionaries, trainings, scholarship programs for street kids to go to school, education programs for school readiness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277"/>
          <a:stretch/>
        </p:blipFill>
        <p:spPr>
          <a:xfrm>
            <a:off x="6715760" y="264159"/>
            <a:ext cx="5146952" cy="354584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46570" y="3810001"/>
            <a:ext cx="6328550" cy="2788602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824100" y="3984838"/>
            <a:ext cx="5168900" cy="2596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>
              <a:spcBef>
                <a:spcPts val="1000"/>
              </a:spcBef>
            </a:pPr>
            <a:r>
              <a:rPr lang="en-US" sz="1800" b="1" dirty="0" smtClean="0">
                <a:latin typeface="Gill Sans"/>
              </a:rPr>
              <a:t>2015 - current - </a:t>
            </a:r>
            <a:r>
              <a:rPr lang="en-US" sz="1800" dirty="0">
                <a:latin typeface="Gill Sans"/>
              </a:rPr>
              <a:t>women’s economic empowerment </a:t>
            </a:r>
            <a:r>
              <a:rPr lang="en-US" sz="1800" dirty="0" smtClean="0">
                <a:latin typeface="Gill Sans"/>
              </a:rPr>
              <a:t>programs</a:t>
            </a:r>
            <a:endParaRPr lang="en-US" sz="1800" b="1" dirty="0" smtClean="0">
              <a:latin typeface="Gill Sans"/>
            </a:endParaRPr>
          </a:p>
          <a:p>
            <a:r>
              <a:rPr lang="en-US" b="1" dirty="0" smtClean="0">
                <a:latin typeface="Gill Sans"/>
              </a:rPr>
              <a:t>2015</a:t>
            </a:r>
            <a:r>
              <a:rPr lang="en-US" dirty="0" smtClean="0">
                <a:latin typeface="Gill Sans"/>
              </a:rPr>
              <a:t> - Introduction of “Literacy-Free 12 Step Expressive Arts Therapy” curriculum for drug addicted youth </a:t>
            </a:r>
          </a:p>
          <a:p>
            <a:r>
              <a:rPr lang="en-US" b="1" dirty="0" smtClean="0">
                <a:latin typeface="Gill Sans"/>
              </a:rPr>
              <a:t>2018 </a:t>
            </a:r>
            <a:r>
              <a:rPr lang="en-US" dirty="0" smtClean="0">
                <a:latin typeface="Gill Sans"/>
              </a:rPr>
              <a:t>- Country-wide training to 36 </a:t>
            </a:r>
            <a:r>
              <a:rPr lang="en-US" dirty="0" smtClean="0">
                <a:latin typeface="Gill Sans"/>
              </a:rPr>
              <a:t>organizations. </a:t>
            </a:r>
          </a:p>
          <a:p>
            <a:r>
              <a:rPr lang="en-US" b="1" dirty="0" smtClean="0">
                <a:latin typeface="Gill Sans"/>
              </a:rPr>
              <a:t>2020</a:t>
            </a:r>
            <a:r>
              <a:rPr lang="en-US" dirty="0" smtClean="0">
                <a:latin typeface="Gill Sans"/>
              </a:rPr>
              <a:t> – Opening a field office.  </a:t>
            </a:r>
            <a:r>
              <a:rPr lang="en-US" b="1" dirty="0" smtClean="0">
                <a:solidFill>
                  <a:srgbClr val="FF0000"/>
                </a:solidFill>
                <a:latin typeface="Gill Sans"/>
              </a:rPr>
              <a:t>Are you called?</a:t>
            </a:r>
            <a:endParaRPr lang="en-US" b="1" dirty="0" smtClean="0">
              <a:solidFill>
                <a:srgbClr val="FF0000"/>
              </a:solidFill>
              <a:latin typeface="Gill Sans"/>
            </a:endParaRPr>
          </a:p>
          <a:p>
            <a:endParaRPr lang="en-US" dirty="0">
              <a:latin typeface="Gill Sans"/>
            </a:endParaRPr>
          </a:p>
        </p:txBody>
      </p:sp>
      <p:sp>
        <p:nvSpPr>
          <p:cNvPr id="17" name="Rectangle 16" descr="black accent box">
            <a:extLst>
              <a:ext uri="{FF2B5EF4-FFF2-40B4-BE49-F238E27FC236}">
                <a16:creationId xmlns="" xmlns:a16="http://schemas.microsoft.com/office/drawing/2014/main" id="{9FBAC350-ACFC-494F-817D-DD1F63D2B8A8}"/>
              </a:ext>
            </a:extLst>
          </p:cNvPr>
          <p:cNvSpPr/>
          <p:nvPr/>
        </p:nvSpPr>
        <p:spPr>
          <a:xfrm rot="16200000">
            <a:off x="4262261" y="-787141"/>
            <a:ext cx="233400" cy="35356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8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icture Placeholder 8"/>
          <p:cNvGraphicFramePr>
            <a:graphicFrameLocks noGrp="1"/>
          </p:cNvGraphicFramePr>
          <p:nvPr>
            <p:ph type="pic" sz="quarter" idx="13"/>
            <p:extLst/>
          </p:nvPr>
        </p:nvGraphicFramePr>
        <p:xfrm>
          <a:off x="5896642" y="-579120"/>
          <a:ext cx="7735824" cy="579120"/>
        </p:xfrm>
        <a:graphic>
          <a:graphicData uri="http://schemas.openxmlformats.org/drawingml/2006/table">
            <a:tbl>
              <a:tblPr/>
              <a:tblGrid>
                <a:gridCol w="7735824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US" b="0" dirty="0">
                        <a:solidFill>
                          <a:srgbClr val="666666"/>
                        </a:solidFill>
                        <a:effectLst/>
                        <a:latin typeface="wf_segoe-ui_normal"/>
                      </a:endParaRPr>
                    </a:p>
                  </a:txBody>
                  <a:tcPr marT="152400" marB="15240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8C8C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8C8C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9738" y="-341832"/>
            <a:ext cx="6172596" cy="6752792"/>
          </a:xfrm>
        </p:spPr>
        <p:txBody>
          <a:bodyPr/>
          <a:lstStyle/>
          <a:p>
            <a:pPr algn="ct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CoLaborers.com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9" y="2814320"/>
            <a:ext cx="4219921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6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Light Presentation Layout_SB - v6" id="{0DCEF7BA-4F11-4CC0-BBFC-DBE664BB2136}" vid="{62B9AFEC-9251-4EFD-904B-1133179C6B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223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Gill Sans</vt:lpstr>
      <vt:lpstr>Rockwell</vt:lpstr>
      <vt:lpstr>Times New Roman</vt:lpstr>
      <vt:lpstr>wf_segoe-ui_normal</vt:lpstr>
      <vt:lpstr>Office Theme</vt:lpstr>
      <vt:lpstr>1_Office Theme</vt:lpstr>
      <vt:lpstr>Comparison slide</vt:lpstr>
      <vt:lpstr>HOPE FOR INDIA</vt:lpstr>
      <vt:lpstr>ZAMBIA, AFRICA</vt:lpstr>
      <vt:lpstr> CoLaborers.com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slide</dc:title>
  <dc:creator>Melissa Stuebing</dc:creator>
  <cp:lastModifiedBy>Melissa Stuebing</cp:lastModifiedBy>
  <cp:revision>8</cp:revision>
  <dcterms:created xsi:type="dcterms:W3CDTF">2019-02-10T03:20:27Z</dcterms:created>
  <dcterms:modified xsi:type="dcterms:W3CDTF">2019-05-23T15:21:37Z</dcterms:modified>
</cp:coreProperties>
</file>